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BAD0CC-A7D9-4BC1-BCDC-6FFAA9A1BFA9}" v="304" dt="2025-06-05T02:19:08.577"/>
    <p1510:client id="{66896D38-AEB5-C4C2-97E2-43950BDD9842}" v="219" dt="2025-06-05T01:11:54.403"/>
    <p1510:client id="{785669CA-36F0-071D-376C-C8326A7D881B}" v="7" dt="2025-06-04T23:25:29.010"/>
    <p1510:client id="{8201ADC2-BE50-38E8-5411-CFEF23B02768}" v="63" dt="2025-06-04T23:23:11.298"/>
    <p1510:client id="{94640C20-4FA5-CEF7-A17F-BB04E5FEFC81}" v="57" dt="2025-06-04T23:13:57.560"/>
    <p1510:client id="{B8B6B00E-C2DE-5040-F046-1A542ED603E5}" v="569" dt="2025-06-05T00:48:05.1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3281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06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45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351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14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51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6/23/2025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4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6/23/2025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81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6/23/2025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929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4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6/23/2025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976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6/23/2025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09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95324" y="871758"/>
            <a:ext cx="10283452" cy="3871143"/>
          </a:xfrm>
        </p:spPr>
        <p:txBody>
          <a:bodyPr>
            <a:normAutofit/>
          </a:bodyPr>
          <a:lstStyle/>
          <a:p>
            <a:r>
              <a:rPr lang="en-US" sz="6600">
                <a:latin typeface="Press Start 2P" panose="00000500000000000000" pitchFamily="2" charset="0"/>
                <a:ea typeface="+mj-lt"/>
                <a:cs typeface="+mj-lt"/>
              </a:rPr>
              <a:t>Space Invaders</a:t>
            </a:r>
            <a:endParaRPr lang="en-US" sz="6600">
              <a:latin typeface="Press Start 2P" panose="000005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8426" y="5019040"/>
            <a:ext cx="8445254" cy="772159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r>
              <a:rPr lang="en-US" sz="2200">
                <a:latin typeface="Press Start 2P" panose="00000500000000000000" pitchFamily="2" charset="0"/>
              </a:rPr>
              <a:t>Introducao à Computação Grafica</a:t>
            </a:r>
            <a:br>
              <a:rPr lang="en-US" sz="2200">
                <a:latin typeface="Press Start 2P" panose="00000500000000000000" pitchFamily="2" charset="0"/>
              </a:rPr>
            </a:br>
            <a:r>
              <a:rPr lang="en-US" sz="2200">
                <a:latin typeface="Press Start 2P" panose="00000500000000000000" pitchFamily="2" charset="0"/>
              </a:rPr>
              <a:t>Luís Sousa 108583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B2F719-1D09-22D4-84E4-202342AEE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034A8A1-8DAA-4745-4309-381C42CBC2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15F6E2-39D8-7137-4E98-5A31985F2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F988D22E-117F-8D2D-337F-94DB3E2DE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9324" y="3127279"/>
            <a:ext cx="10425692" cy="612256"/>
          </a:xfrm>
        </p:spPr>
        <p:txBody>
          <a:bodyPr>
            <a:normAutofit/>
          </a:bodyPr>
          <a:lstStyle/>
          <a:p>
            <a:pPr algn="ctr"/>
            <a:r>
              <a:rPr lang="en-US" sz="3200" err="1">
                <a:latin typeface="Press Start 2P"/>
                <a:ea typeface="+mj-lt"/>
                <a:cs typeface="+mj-lt"/>
              </a:rPr>
              <a:t>Obrigado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7248397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3C705C-84B5-D1AC-5CE9-3173D6481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466F06BA-0944-7899-550D-4C188E751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2A9DB9-4E75-D43D-3F01-4A643672FA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7135" y="4937761"/>
            <a:ext cx="10097729" cy="487678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1600" b="1">
                <a:latin typeface="Press Start 2P"/>
              </a:rPr>
              <a:t>https://luisbfsousa.github.io/ICG_Space_Invaders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A92E02-F37C-32A8-40AB-3D821DF19A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840D21E-D006-8088-7583-0BB1DB48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qr code with a crab on it&#10;&#10;AI-generated content may be incorrect.">
            <a:extLst>
              <a:ext uri="{FF2B5EF4-FFF2-40B4-BE49-F238E27FC236}">
                <a16:creationId xmlns:a16="http://schemas.microsoft.com/office/drawing/2014/main" id="{C1A0ADBD-88A2-84CD-9768-57FEE7C32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320" y="1443990"/>
            <a:ext cx="3261360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851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2072CF-6437-C219-B186-F37B4F2A5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30E2D97-E4CA-CD47-A40B-F18A9C8B5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D3CDB2-0872-8EA8-E49D-4E21359DF5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8"/>
            <a:ext cx="7298302" cy="1487983"/>
          </a:xfrm>
        </p:spPr>
        <p:txBody>
          <a:bodyPr>
            <a:normAutofit/>
          </a:bodyPr>
          <a:lstStyle/>
          <a:p>
            <a:r>
              <a:rPr lang="en-US" sz="3200" err="1">
                <a:latin typeface="Press Start 2P" panose="00000500000000000000" pitchFamily="2" charset="0"/>
                <a:ea typeface="+mj-lt"/>
                <a:cs typeface="+mj-lt"/>
              </a:rPr>
              <a:t>Modelos</a:t>
            </a:r>
            <a:r>
              <a:rPr lang="en-US" sz="3200">
                <a:latin typeface="Press Start 2P" panose="00000500000000000000" pitchFamily="2" charset="0"/>
                <a:ea typeface="+mj-lt"/>
                <a:cs typeface="+mj-lt"/>
              </a:rPr>
              <a:t> e </a:t>
            </a:r>
            <a:r>
              <a:rPr lang="en-US" sz="3200" err="1">
                <a:latin typeface="Press Start 2P" panose="00000500000000000000" pitchFamily="2" charset="0"/>
                <a:ea typeface="+mj-lt"/>
                <a:cs typeface="+mj-lt"/>
              </a:rPr>
              <a:t>grafo</a:t>
            </a:r>
            <a:r>
              <a:rPr lang="en-US" sz="3200">
                <a:latin typeface="Press Start 2P" panose="00000500000000000000" pitchFamily="2" charset="0"/>
                <a:ea typeface="+mj-lt"/>
                <a:cs typeface="+mj-lt"/>
              </a:rPr>
              <a:t> da </a:t>
            </a:r>
            <a:r>
              <a:rPr lang="en-US" sz="3200" err="1">
                <a:latin typeface="Press Start 2P" panose="00000500000000000000" pitchFamily="2" charset="0"/>
                <a:ea typeface="+mj-lt"/>
                <a:cs typeface="+mj-lt"/>
              </a:rPr>
              <a:t>cena</a:t>
            </a:r>
            <a:endParaRPr lang="en-US" sz="3200">
              <a:latin typeface="Press Start 2P" panose="00000500000000000000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81C924-DA19-A6F6-6CF0-38E93CAA8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794CF8-9AE5-BD47-2A5E-033C395E09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3471D9A4-C26A-1E0C-6757-2B6E56A07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4656" y="2652253"/>
            <a:ext cx="6991776" cy="2757948"/>
          </a:xfrm>
        </p:spPr>
        <p:txBody>
          <a:bodyPr>
            <a:normAutofit fontScale="92500" lnSpcReduction="10000"/>
          </a:bodyPr>
          <a:lstStyle/>
          <a:p>
            <a:r>
              <a:rPr lang="pt-PT" err="1">
                <a:latin typeface="Press Start 2P" panose="00000500000000000000" pitchFamily="2" charset="0"/>
              </a:rPr>
              <a:t>Aliens</a:t>
            </a:r>
            <a:endParaRPr lang="pt-PT">
              <a:latin typeface="Press Start 2P" panose="00000500000000000000" pitchFamily="2" charset="0"/>
            </a:endParaRPr>
          </a:p>
          <a:p>
            <a:r>
              <a:rPr lang="pt-PT">
                <a:latin typeface="Press Start 2P" panose="00000500000000000000" pitchFamily="2" charset="0"/>
              </a:rPr>
              <a:t>Vidas</a:t>
            </a:r>
          </a:p>
          <a:p>
            <a:r>
              <a:rPr lang="pt-PT">
                <a:latin typeface="Press Start 2P" panose="00000500000000000000" pitchFamily="2" charset="0"/>
              </a:rPr>
              <a:t>Jogador representado por um modelo</a:t>
            </a:r>
          </a:p>
          <a:p>
            <a:r>
              <a:rPr lang="pt-PT">
                <a:latin typeface="Press Start 2P" panose="00000500000000000000" pitchFamily="2" charset="0"/>
              </a:rPr>
              <a:t>Plano de fundo</a:t>
            </a:r>
          </a:p>
          <a:p>
            <a:r>
              <a:rPr lang="pt-PT">
                <a:latin typeface="Press Start 2P" panose="00000500000000000000" pitchFamily="2" charset="0"/>
              </a:rPr>
              <a:t>Texturas</a:t>
            </a:r>
          </a:p>
          <a:p>
            <a:r>
              <a:rPr lang="pt-PT">
                <a:latin typeface="Press Start 2P" panose="00000500000000000000" pitchFamily="2" charset="0"/>
              </a:rPr>
              <a:t>Luzes</a:t>
            </a:r>
          </a:p>
        </p:txBody>
      </p:sp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1ED57D32-E2BF-1DE8-34AA-BC0DA6BC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6057" y="979714"/>
            <a:ext cx="3211287" cy="489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581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5BE2C-2F9E-2D47-DE69-DEDFAB1E6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C421370-A736-BC7D-2332-A4C1EEC4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FBCA6A1-203B-D191-FD61-5FBC67B8E4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522232-4306-9D04-D698-841B7E47A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ubtitle 4">
            <a:extLst>
              <a:ext uri="{FF2B5EF4-FFF2-40B4-BE49-F238E27FC236}">
                <a16:creationId xmlns:a16="http://schemas.microsoft.com/office/drawing/2014/main" id="{883626EB-BFDB-3F9C-D8DE-992EBCE8B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204" y="2169769"/>
            <a:ext cx="6041893" cy="431918"/>
          </a:xfrm>
        </p:spPr>
        <p:txBody>
          <a:bodyPr>
            <a:noAutofit/>
          </a:bodyPr>
          <a:lstStyle/>
          <a:p>
            <a:r>
              <a:rPr lang="pt-PT" sz="1500" err="1">
                <a:latin typeface="Press Start 2P" panose="00000500000000000000" pitchFamily="2" charset="0"/>
              </a:rPr>
              <a:t>Aliens</a:t>
            </a:r>
            <a:r>
              <a:rPr lang="pt-PT" sz="1500">
                <a:latin typeface="Press Start 2P" panose="00000500000000000000" pitchFamily="2" charset="0"/>
              </a:rPr>
              <a:t> animados com transição entre modelos criados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31584E-6973-635B-867D-072BDBC998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9"/>
            <a:ext cx="10283452" cy="937376"/>
          </a:xfrm>
        </p:spPr>
        <p:txBody>
          <a:bodyPr>
            <a:normAutofit/>
          </a:bodyPr>
          <a:lstStyle/>
          <a:p>
            <a:r>
              <a:rPr lang="en-US" sz="3200">
                <a:latin typeface="Press Start 2P" panose="00000500000000000000" pitchFamily="2" charset="0"/>
                <a:ea typeface="+mj-lt"/>
                <a:cs typeface="+mj-lt"/>
              </a:rPr>
              <a:t>Animações</a:t>
            </a:r>
            <a:endParaRPr lang="en-US" sz="3200">
              <a:latin typeface="Press Start 2P" panose="00000500000000000000" pitchFamily="2" charset="0"/>
            </a:endParaRPr>
          </a:p>
        </p:txBody>
      </p:sp>
      <p:pic>
        <p:nvPicPr>
          <p:cNvPr id="2" name="Picture 1" descr="vidas.mp4 [video-to-gif output image]">
            <a:extLst>
              <a:ext uri="{FF2B5EF4-FFF2-40B4-BE49-F238E27FC236}">
                <a16:creationId xmlns:a16="http://schemas.microsoft.com/office/drawing/2014/main" id="{3125ECE0-16E9-CF45-AF4E-71B1A9E14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134" y="4705350"/>
            <a:ext cx="2846614" cy="1181100"/>
          </a:xfrm>
          <a:prstGeom prst="rect">
            <a:avLst/>
          </a:prstGeom>
        </p:spPr>
      </p:pic>
      <p:pic>
        <p:nvPicPr>
          <p:cNvPr id="3" name="Picture 2" descr="aliens.mp4 [video-to-gif output image]">
            <a:extLst>
              <a:ext uri="{FF2B5EF4-FFF2-40B4-BE49-F238E27FC236}">
                <a16:creationId xmlns:a16="http://schemas.microsoft.com/office/drawing/2014/main" id="{7644AD14-0475-4C5C-57DD-D3B9D53C9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258" y="990798"/>
            <a:ext cx="2743199" cy="2111432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BD61B52B-A856-1D7E-BC8B-E49CDEDA61B3}"/>
              </a:ext>
            </a:extLst>
          </p:cNvPr>
          <p:cNvSpPr txBox="1">
            <a:spLocks/>
          </p:cNvSpPr>
          <p:nvPr/>
        </p:nvSpPr>
        <p:spPr>
          <a:xfrm>
            <a:off x="693203" y="4042111"/>
            <a:ext cx="5825584" cy="4319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500">
                <a:latin typeface="Press Start 2P" panose="00000500000000000000" pitchFamily="2" charset="0"/>
              </a:rPr>
              <a:t>Corações animados para efeito de perda de vida</a:t>
            </a:r>
            <a:endParaRPr lang="en-US" sz="1500">
              <a:latin typeface="Press Start 2P" panose="00000500000000000000" pitchFamily="2" charset="0"/>
            </a:endParaRPr>
          </a:p>
        </p:txBody>
      </p:sp>
      <p:pic>
        <p:nvPicPr>
          <p:cNvPr id="8" name="Picture 7" descr="bandeira.mp4 [video-to-gif output image]">
            <a:extLst>
              <a:ext uri="{FF2B5EF4-FFF2-40B4-BE49-F238E27FC236}">
                <a16:creationId xmlns:a16="http://schemas.microsoft.com/office/drawing/2014/main" id="{08591B5D-92BD-FECE-92FF-7B0581791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979" y="3322863"/>
            <a:ext cx="2726872" cy="2563587"/>
          </a:xfrm>
          <a:prstGeom prst="rect">
            <a:avLst/>
          </a:prstGeom>
        </p:spPr>
      </p:pic>
      <p:sp>
        <p:nvSpPr>
          <p:cNvPr id="9" name="Subtitle 4">
            <a:extLst>
              <a:ext uri="{FF2B5EF4-FFF2-40B4-BE49-F238E27FC236}">
                <a16:creationId xmlns:a16="http://schemas.microsoft.com/office/drawing/2014/main" id="{7D129486-CF69-B059-3B3B-B8B1CA28221B}"/>
              </a:ext>
            </a:extLst>
          </p:cNvPr>
          <p:cNvSpPr txBox="1">
            <a:spLocks/>
          </p:cNvSpPr>
          <p:nvPr/>
        </p:nvSpPr>
        <p:spPr>
          <a:xfrm>
            <a:off x="693203" y="3105940"/>
            <a:ext cx="7002661" cy="431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500">
                <a:latin typeface="Press Start 2P" panose="00000500000000000000" pitchFamily="2" charset="0"/>
              </a:rPr>
              <a:t>Bandeiras animadas</a:t>
            </a:r>
            <a:endParaRPr lang="en-US" sz="1500"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8219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38CD0-A454-54DD-463F-7E79F409B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22F5909-44EF-3E2D-D6BD-1FD6DA7ACF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0EF1C-D1D5-AA0D-8563-E9DDF863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37230F6-3D84-5A06-C488-16B7BE035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2936F16B-64C2-AA57-CBFF-65B3D895C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9"/>
            <a:ext cx="10283452" cy="937376"/>
          </a:xfrm>
        </p:spPr>
        <p:txBody>
          <a:bodyPr>
            <a:normAutofit/>
          </a:bodyPr>
          <a:lstStyle/>
          <a:p>
            <a:r>
              <a:rPr lang="en-US" sz="3200">
                <a:latin typeface="Press Start 2P" panose="00000500000000000000" pitchFamily="2" charset="0"/>
                <a:ea typeface="+mj-lt"/>
                <a:cs typeface="+mj-lt"/>
              </a:rPr>
              <a:t>Luzes</a:t>
            </a:r>
            <a:endParaRPr lang="en-US" sz="3200">
              <a:latin typeface="Press Start 2P" panose="00000500000000000000" pitchFamily="2" charset="0"/>
            </a:endParaRPr>
          </a:p>
        </p:txBody>
      </p:sp>
      <p:sp>
        <p:nvSpPr>
          <p:cNvPr id="6" name="Subtitle 4">
            <a:extLst>
              <a:ext uri="{FF2B5EF4-FFF2-40B4-BE49-F238E27FC236}">
                <a16:creationId xmlns:a16="http://schemas.microsoft.com/office/drawing/2014/main" id="{2BABDF10-A802-2E2E-DA1C-6C5FC1D4D3BC}"/>
              </a:ext>
            </a:extLst>
          </p:cNvPr>
          <p:cNvSpPr txBox="1">
            <a:spLocks/>
          </p:cNvSpPr>
          <p:nvPr/>
        </p:nvSpPr>
        <p:spPr>
          <a:xfrm>
            <a:off x="802060" y="2373694"/>
            <a:ext cx="7002661" cy="431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latin typeface="Press Start 2P" panose="00000500000000000000" pitchFamily="2" charset="0"/>
              </a:rPr>
              <a:t>2 luzes ambiente</a:t>
            </a:r>
            <a:endParaRPr lang="en-US">
              <a:latin typeface="Press Start 2P" panose="00000500000000000000" pitchFamily="2" charset="0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7AAD6FF8-D8FA-9876-B7F4-51E1FF4C64FC}"/>
              </a:ext>
            </a:extLst>
          </p:cNvPr>
          <p:cNvSpPr txBox="1">
            <a:spLocks/>
          </p:cNvSpPr>
          <p:nvPr/>
        </p:nvSpPr>
        <p:spPr>
          <a:xfrm>
            <a:off x="802060" y="3210442"/>
            <a:ext cx="7002661" cy="4319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latin typeface="Press Start 2P" panose="00000500000000000000" pitchFamily="2" charset="0"/>
              </a:rPr>
              <a:t>1 luz direcional</a:t>
            </a:r>
            <a:endParaRPr lang="en-US">
              <a:latin typeface="Press Start 2P" panose="00000500000000000000" pitchFamily="2" charset="0"/>
            </a:endParaRPr>
          </a:p>
        </p:txBody>
      </p:sp>
      <p:sp>
        <p:nvSpPr>
          <p:cNvPr id="10" name="Subtitle 4">
            <a:extLst>
              <a:ext uri="{FF2B5EF4-FFF2-40B4-BE49-F238E27FC236}">
                <a16:creationId xmlns:a16="http://schemas.microsoft.com/office/drawing/2014/main" id="{2911225D-D249-61F5-4BA3-B545FC9198E6}"/>
              </a:ext>
            </a:extLst>
          </p:cNvPr>
          <p:cNvSpPr txBox="1">
            <a:spLocks/>
          </p:cNvSpPr>
          <p:nvPr/>
        </p:nvSpPr>
        <p:spPr>
          <a:xfrm>
            <a:off x="800100" y="4330161"/>
            <a:ext cx="7002661" cy="43191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latin typeface="Press Start 2P" panose="00000500000000000000" pitchFamily="2" charset="0"/>
              </a:rPr>
              <a:t>Luzes </a:t>
            </a:r>
            <a:r>
              <a:rPr lang="pt-PT" err="1">
                <a:latin typeface="Press Start 2P" panose="00000500000000000000" pitchFamily="2" charset="0"/>
              </a:rPr>
              <a:t>temporarias</a:t>
            </a:r>
            <a:r>
              <a:rPr lang="pt-PT">
                <a:latin typeface="Press Start 2P" panose="00000500000000000000" pitchFamily="2" charset="0"/>
              </a:rPr>
              <a:t> adicionadas dinamicamente</a:t>
            </a:r>
            <a:endParaRPr lang="en-US">
              <a:latin typeface="Press Start 2P" panose="00000500000000000000" pitchFamily="2" charset="0"/>
            </a:endParaRPr>
          </a:p>
        </p:txBody>
      </p:sp>
      <p:pic>
        <p:nvPicPr>
          <p:cNvPr id="2" name="Picture 1" descr="Pixel Glasses Clipart Transparent Background, Pixel 8 Bit Glasses, Pixel  Glasses, Glasses, Pixel PNG Image For Free Download">
            <a:extLst>
              <a:ext uri="{FF2B5EF4-FFF2-40B4-BE49-F238E27FC236}">
                <a16:creationId xmlns:a16="http://schemas.microsoft.com/office/drawing/2014/main" id="{54077B13-68A1-737E-0EBE-131081413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640" y="1559560"/>
            <a:ext cx="3728720" cy="37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474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0AD2C9-F48A-9BE7-3C45-7A97E2A8E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DB1AF17-BE89-E355-65FD-CFEFEF885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D8E276D-70D8-3AEC-C332-02120A1F3F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79A0177-A874-D061-9D4C-DBFED4F75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9"/>
            <a:ext cx="10283452" cy="937376"/>
          </a:xfrm>
        </p:spPr>
        <p:txBody>
          <a:bodyPr>
            <a:normAutofit/>
          </a:bodyPr>
          <a:lstStyle/>
          <a:p>
            <a:r>
              <a:rPr lang="en-US" sz="3200" err="1">
                <a:latin typeface="Press Start 2P" panose="00000500000000000000" pitchFamily="2" charset="0"/>
                <a:ea typeface="+mj-lt"/>
                <a:cs typeface="+mj-lt"/>
              </a:rPr>
              <a:t>Interação</a:t>
            </a:r>
            <a:r>
              <a:rPr lang="en-US" sz="3200">
                <a:latin typeface="Press Start 2P" panose="00000500000000000000" pitchFamily="2" charset="0"/>
                <a:ea typeface="+mj-lt"/>
                <a:cs typeface="+mj-lt"/>
              </a:rPr>
              <a:t> do </a:t>
            </a:r>
            <a:r>
              <a:rPr lang="en-US" sz="3200" err="1">
                <a:latin typeface="Press Start 2P" panose="00000500000000000000" pitchFamily="2" charset="0"/>
                <a:ea typeface="+mj-lt"/>
                <a:cs typeface="+mj-lt"/>
              </a:rPr>
              <a:t>jogador</a:t>
            </a:r>
            <a:endParaRPr lang="en-US" sz="3200" err="1">
              <a:latin typeface="Press Start 2P" panose="00000500000000000000" pitchFamily="2" charset="0"/>
            </a:endParaRPr>
          </a:p>
        </p:txBody>
      </p:sp>
      <p:pic>
        <p:nvPicPr>
          <p:cNvPr id="4" name="Picture 3" descr="Screencast From 2025-06-05 01-25-01.mp4 [video-to-gif output image]">
            <a:extLst>
              <a:ext uri="{FF2B5EF4-FFF2-40B4-BE49-F238E27FC236}">
                <a16:creationId xmlns:a16="http://schemas.microsoft.com/office/drawing/2014/main" id="{3F265585-2890-369F-7800-E64F5B7A5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64" y="2182780"/>
            <a:ext cx="4070927" cy="1676011"/>
          </a:xfrm>
          <a:prstGeom prst="rect">
            <a:avLst/>
          </a:prstGeom>
        </p:spPr>
      </p:pic>
      <p:pic>
        <p:nvPicPr>
          <p:cNvPr id="6" name="Picture 5" descr="disparar.mp4 [video-to-gif output image]">
            <a:extLst>
              <a:ext uri="{FF2B5EF4-FFF2-40B4-BE49-F238E27FC236}">
                <a16:creationId xmlns:a16="http://schemas.microsoft.com/office/drawing/2014/main" id="{1A203ABB-F754-8D4D-0167-B0F056C61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791" y="1804306"/>
            <a:ext cx="1452418" cy="24337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D314AD-B793-AEA7-7275-091E065CF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8478" y="1804306"/>
            <a:ext cx="4071258" cy="24329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B0DE18-641D-0E59-668D-C4059E603EA7}"/>
              </a:ext>
            </a:extLst>
          </p:cNvPr>
          <p:cNvSpPr txBox="1"/>
          <p:nvPr/>
        </p:nvSpPr>
        <p:spPr>
          <a:xfrm>
            <a:off x="0" y="4791366"/>
            <a:ext cx="495545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Press Start 2P" panose="00000500000000000000" pitchFamily="2" charset="0"/>
              </a:rPr>
              <a:t>A </a:t>
            </a:r>
            <a:r>
              <a:rPr lang="en-US" b="1" err="1">
                <a:latin typeface="Press Start 2P" panose="00000500000000000000" pitchFamily="2" charset="0"/>
              </a:rPr>
              <a:t>ou</a:t>
            </a:r>
            <a:r>
              <a:rPr lang="en-US" b="1">
                <a:latin typeface="Press Start 2P" panose="00000500000000000000" pitchFamily="2" charset="0"/>
              </a:rPr>
              <a:t> D</a:t>
            </a:r>
          </a:p>
          <a:p>
            <a:pPr algn="ctr"/>
            <a:endParaRPr lang="en-US">
              <a:latin typeface="Press Start 2P" panose="00000500000000000000" pitchFamily="2" charset="0"/>
            </a:endParaRPr>
          </a:p>
          <a:p>
            <a:pPr algn="ctr"/>
            <a:r>
              <a:rPr lang="en-US" err="1">
                <a:latin typeface="Press Start 2P" panose="00000500000000000000" pitchFamily="2" charset="0"/>
              </a:rPr>
              <a:t>Movimento</a:t>
            </a:r>
            <a:r>
              <a:rPr lang="en-US">
                <a:latin typeface="Press Start 2P" panose="00000500000000000000" pitchFamily="2" charset="0"/>
              </a:rPr>
              <a:t> horizontal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FE1DAF-5AC0-3CA4-C10F-9D6BD49F60EB}"/>
              </a:ext>
            </a:extLst>
          </p:cNvPr>
          <p:cNvSpPr txBox="1"/>
          <p:nvPr/>
        </p:nvSpPr>
        <p:spPr>
          <a:xfrm>
            <a:off x="4401911" y="4830403"/>
            <a:ext cx="338817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err="1">
                <a:latin typeface="Press Start 2P" panose="00000500000000000000" pitchFamily="2" charset="0"/>
              </a:rPr>
              <a:t>Espaço</a:t>
            </a:r>
          </a:p>
          <a:p>
            <a:pPr algn="ctr"/>
            <a:endParaRPr lang="en-US">
              <a:latin typeface="Press Start 2P" panose="00000500000000000000" pitchFamily="2" charset="0"/>
            </a:endParaRPr>
          </a:p>
          <a:p>
            <a:pPr algn="ctr"/>
            <a:r>
              <a:rPr lang="en-US" err="1">
                <a:latin typeface="Press Start 2P" panose="00000500000000000000" pitchFamily="2" charset="0"/>
              </a:rPr>
              <a:t>Disparar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765CE2-CC23-A53A-1733-B2E84D363BE6}"/>
              </a:ext>
            </a:extLst>
          </p:cNvPr>
          <p:cNvSpPr txBox="1"/>
          <p:nvPr/>
        </p:nvSpPr>
        <p:spPr>
          <a:xfrm>
            <a:off x="7576117" y="4787240"/>
            <a:ext cx="42759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latin typeface="Press Start 2P" panose="00000500000000000000" pitchFamily="2" charset="0"/>
              </a:rPr>
              <a:t>P </a:t>
            </a:r>
            <a:r>
              <a:rPr lang="en-US" b="1" err="1">
                <a:latin typeface="Press Start 2P" panose="00000500000000000000" pitchFamily="2" charset="0"/>
              </a:rPr>
              <a:t>ou</a:t>
            </a:r>
            <a:r>
              <a:rPr lang="en-US" b="1">
                <a:latin typeface="Press Start 2P" panose="00000500000000000000" pitchFamily="2" charset="0"/>
              </a:rPr>
              <a:t> clique</a:t>
            </a:r>
          </a:p>
          <a:p>
            <a:pPr algn="ctr"/>
            <a:endParaRPr lang="en-US">
              <a:latin typeface="Press Start 2P" panose="00000500000000000000" pitchFamily="2" charset="0"/>
            </a:endParaRPr>
          </a:p>
          <a:p>
            <a:pPr algn="ctr"/>
            <a:r>
              <a:rPr lang="en-US" err="1">
                <a:latin typeface="Press Start 2P" panose="00000500000000000000" pitchFamily="2" charset="0"/>
              </a:rPr>
              <a:t>Mudança</a:t>
            </a:r>
            <a:r>
              <a:rPr lang="en-US">
                <a:latin typeface="Press Start 2P" panose="00000500000000000000" pitchFamily="2" charset="0"/>
              </a:rPr>
              <a:t> de camera</a:t>
            </a:r>
          </a:p>
        </p:txBody>
      </p:sp>
    </p:spTree>
    <p:extLst>
      <p:ext uri="{BB962C8B-B14F-4D97-AF65-F5344CB8AC3E}">
        <p14:creationId xmlns:p14="http://schemas.microsoft.com/office/powerpoint/2010/main" val="2028257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F1564C-21B1-617C-D032-86052F8D50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B8E7EDD-3573-C2C1-84C9-B7DBCC008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BE45912-2C7B-2BD3-E7C8-2644FDE0F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9B9597-3C25-0D3A-1C09-526AAF3BF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01E862AD-7028-DCF6-CBF8-906B2AEF1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9"/>
            <a:ext cx="10283452" cy="937376"/>
          </a:xfrm>
        </p:spPr>
        <p:txBody>
          <a:bodyPr>
            <a:normAutofit/>
          </a:bodyPr>
          <a:lstStyle/>
          <a:p>
            <a:r>
              <a:rPr lang="en-US" sz="3200" err="1">
                <a:latin typeface="Press Start 2P" panose="00000500000000000000" pitchFamily="2" charset="0"/>
                <a:ea typeface="+mj-lt"/>
                <a:cs typeface="+mj-lt"/>
              </a:rPr>
              <a:t>Desenvolvimento</a:t>
            </a:r>
            <a:endParaRPr lang="en-US" err="1">
              <a:latin typeface="Press Start 2P" panose="00000500000000000000" pitchFamily="2" charset="0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2D5F3F-38AC-C37B-2203-E7785E9A7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411" y="1581059"/>
            <a:ext cx="1743075" cy="3714750"/>
          </a:xfrm>
          <a:prstGeom prst="rect">
            <a:avLst/>
          </a:prstGeom>
        </p:spPr>
      </p:pic>
      <p:sp>
        <p:nvSpPr>
          <p:cNvPr id="7" name="Subtitle 4">
            <a:extLst>
              <a:ext uri="{FF2B5EF4-FFF2-40B4-BE49-F238E27FC236}">
                <a16:creationId xmlns:a16="http://schemas.microsoft.com/office/drawing/2014/main" id="{E679C225-9876-3AE2-50C2-3D1DB5A83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203" y="2105180"/>
            <a:ext cx="7002661" cy="431918"/>
          </a:xfrm>
        </p:spPr>
        <p:txBody>
          <a:bodyPr/>
          <a:lstStyle/>
          <a:p>
            <a:r>
              <a:rPr lang="pt-PT">
                <a:latin typeface="Press Start 2P" panose="00000500000000000000" pitchFamily="2" charset="0"/>
              </a:rPr>
              <a:t>Organização modular</a:t>
            </a: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02EFB7DE-5726-45AD-C39A-77EF5DEF0B3B}"/>
              </a:ext>
            </a:extLst>
          </p:cNvPr>
          <p:cNvSpPr txBox="1">
            <a:spLocks/>
          </p:cNvSpPr>
          <p:nvPr/>
        </p:nvSpPr>
        <p:spPr>
          <a:xfrm>
            <a:off x="693203" y="3219878"/>
            <a:ext cx="7002661" cy="4319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latin typeface="Press Start 2P" panose="00000500000000000000" pitchFamily="2" charset="0"/>
              </a:rPr>
              <a:t>Dificuldade na criação de animações</a:t>
            </a:r>
            <a:endParaRPr lang="en-US">
              <a:latin typeface="Press Start 2P" panose="00000500000000000000" pitchFamily="2" charset="0"/>
            </a:endParaRPr>
          </a:p>
        </p:txBody>
      </p:sp>
      <p:sp>
        <p:nvSpPr>
          <p:cNvPr id="12" name="Subtitle 4">
            <a:extLst>
              <a:ext uri="{FF2B5EF4-FFF2-40B4-BE49-F238E27FC236}">
                <a16:creationId xmlns:a16="http://schemas.microsoft.com/office/drawing/2014/main" id="{A9FBF7C0-F7D4-2E33-C30F-B261A697EFA6}"/>
              </a:ext>
            </a:extLst>
          </p:cNvPr>
          <p:cNvSpPr txBox="1">
            <a:spLocks/>
          </p:cNvSpPr>
          <p:nvPr/>
        </p:nvSpPr>
        <p:spPr>
          <a:xfrm>
            <a:off x="693203" y="4323689"/>
            <a:ext cx="7002661" cy="43191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latin typeface="Press Start 2P" panose="00000500000000000000" pitchFamily="2" charset="0"/>
              </a:rPr>
              <a:t>Dificuldade na criação de luzes dinâmicas</a:t>
            </a:r>
            <a:endParaRPr lang="en-US">
              <a:latin typeface="Press Start 2P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37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AD9328-41F9-A322-710B-1392F6107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C97231E-8D39-DA0A-8591-252437D04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0CB2E46-4FFA-DFF0-23C6-3339CF8AF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1264087-0379-CEEB-5AE5-1DB0B93A89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578416AB-1160-86C4-84FE-44FB8D36EB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9"/>
            <a:ext cx="10283452" cy="937376"/>
          </a:xfrm>
        </p:spPr>
        <p:txBody>
          <a:bodyPr>
            <a:normAutofit/>
          </a:bodyPr>
          <a:lstStyle/>
          <a:p>
            <a:r>
              <a:rPr lang="en-US" sz="3200" err="1">
                <a:latin typeface="Press Start 2P"/>
                <a:ea typeface="+mj-lt"/>
                <a:cs typeface="+mj-lt"/>
              </a:rPr>
              <a:t>Conclusão</a:t>
            </a:r>
            <a:endParaRPr lang="en-US" sz="3200" err="1">
              <a:latin typeface="Press Start 2P" panose="00000500000000000000" pitchFamily="2" charset="0"/>
            </a:endParaRPr>
          </a:p>
        </p:txBody>
      </p:sp>
      <p:sp>
        <p:nvSpPr>
          <p:cNvPr id="8" name="Subtitle 4">
            <a:extLst>
              <a:ext uri="{FF2B5EF4-FFF2-40B4-BE49-F238E27FC236}">
                <a16:creationId xmlns:a16="http://schemas.microsoft.com/office/drawing/2014/main" id="{0F18BC81-3BEA-1730-9A53-E3C9E8C6BE39}"/>
              </a:ext>
            </a:extLst>
          </p:cNvPr>
          <p:cNvSpPr txBox="1">
            <a:spLocks/>
          </p:cNvSpPr>
          <p:nvPr/>
        </p:nvSpPr>
        <p:spPr>
          <a:xfrm>
            <a:off x="693201" y="3573778"/>
            <a:ext cx="5124623" cy="421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>
                <a:latin typeface="Press Start 2P" panose="00000500000000000000" pitchFamily="2" charset="0"/>
                <a:ea typeface="+mn-lt"/>
                <a:cs typeface="+mn-lt"/>
              </a:rPr>
              <a:t>Compreensão de geometria 3D, iluminação, interação e animação</a:t>
            </a:r>
            <a:endParaRPr lang="en-US" sz="1400">
              <a:latin typeface="Press Start 2P" panose="00000500000000000000" pitchFamily="2" charset="0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9E6C8465-0997-435E-3C51-623F8D3985A7}"/>
              </a:ext>
            </a:extLst>
          </p:cNvPr>
          <p:cNvSpPr txBox="1">
            <a:spLocks/>
          </p:cNvSpPr>
          <p:nvPr/>
        </p:nvSpPr>
        <p:spPr>
          <a:xfrm>
            <a:off x="693201" y="2289498"/>
            <a:ext cx="5333973" cy="421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>
                <a:latin typeface="Press Start 2P" panose="00000500000000000000" pitchFamily="2" charset="0"/>
                <a:ea typeface="+mn-lt"/>
                <a:cs typeface="+mn-lt"/>
              </a:rPr>
              <a:t>Aprendi a usar Three.js para criar um jogo interativo</a:t>
            </a:r>
            <a:endParaRPr lang="en-US" sz="1400">
              <a:latin typeface="Press Start 2P" panose="00000500000000000000" pitchFamily="2" charset="0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C213656-4FC8-9E33-DE2B-D61FEA318A2B}"/>
              </a:ext>
            </a:extLst>
          </p:cNvPr>
          <p:cNvSpPr txBox="1">
            <a:spLocks/>
          </p:cNvSpPr>
          <p:nvPr/>
        </p:nvSpPr>
        <p:spPr>
          <a:xfrm>
            <a:off x="693201" y="4853939"/>
            <a:ext cx="5124623" cy="421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400">
                <a:latin typeface="Press Start 2P" panose="00000500000000000000" pitchFamily="2" charset="0"/>
                <a:ea typeface="+mn-lt"/>
                <a:cs typeface="+mn-lt"/>
              </a:rPr>
              <a:t>Jogo funcional com diferentes </a:t>
            </a:r>
            <a:r>
              <a:rPr lang="pt-PT" sz="1400" err="1">
                <a:latin typeface="Press Start 2P" panose="00000500000000000000" pitchFamily="2" charset="0"/>
                <a:ea typeface="+mn-lt"/>
                <a:cs typeface="+mn-lt"/>
              </a:rPr>
              <a:t>prespetivas</a:t>
            </a:r>
            <a:r>
              <a:rPr lang="pt-PT" sz="1400">
                <a:latin typeface="Press Start 2P" panose="00000500000000000000" pitchFamily="2" charset="0"/>
                <a:ea typeface="+mn-lt"/>
                <a:cs typeface="+mn-lt"/>
              </a:rPr>
              <a:t> com interface intuitiva</a:t>
            </a:r>
            <a:endParaRPr lang="en-US" sz="1400">
              <a:latin typeface="Press Start 2P" panose="00000500000000000000" pitchFamily="2" charset="0"/>
            </a:endParaRPr>
          </a:p>
        </p:txBody>
      </p:sp>
      <p:pic>
        <p:nvPicPr>
          <p:cNvPr id="6" name="Picture 5" descr="A video game screen shot of a moon&#10;&#10;AI-generated content may be incorrect.">
            <a:extLst>
              <a:ext uri="{FF2B5EF4-FFF2-40B4-BE49-F238E27FC236}">
                <a16:creationId xmlns:a16="http://schemas.microsoft.com/office/drawing/2014/main" id="{944F67F6-9E6F-5904-A5E7-C939D9BE5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825" y="1381760"/>
            <a:ext cx="5575390" cy="40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8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3DA2B7-E317-B6E8-36C9-031C710ED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EE9B9A-D73A-79D8-4079-E065199C6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F794715-CDAD-AB69-B6FE-E4E92E926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92AA7EC-F880-E4B3-7C12-B6C665BDE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52357C70-365E-630C-6283-DABDE533D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9"/>
            <a:ext cx="10283452" cy="937376"/>
          </a:xfrm>
        </p:spPr>
        <p:txBody>
          <a:bodyPr>
            <a:normAutofit/>
          </a:bodyPr>
          <a:lstStyle/>
          <a:p>
            <a:r>
              <a:rPr lang="en-US" sz="3200" err="1">
                <a:latin typeface="Press Start 2P" panose="00000500000000000000" pitchFamily="2" charset="0"/>
                <a:ea typeface="+mj-lt"/>
                <a:cs typeface="+mj-lt"/>
              </a:rPr>
              <a:t>Referências</a:t>
            </a:r>
            <a:endParaRPr lang="en-US" err="1">
              <a:latin typeface="Press Start 2P" panose="00000500000000000000" pitchFamily="2" charset="0"/>
            </a:endParaRPr>
          </a:p>
        </p:txBody>
      </p:sp>
      <p:sp>
        <p:nvSpPr>
          <p:cNvPr id="3" name="Subtitle 4">
            <a:extLst>
              <a:ext uri="{FF2B5EF4-FFF2-40B4-BE49-F238E27FC236}">
                <a16:creationId xmlns:a16="http://schemas.microsoft.com/office/drawing/2014/main" id="{E942744C-036A-112B-4660-5A20C9BD32EE}"/>
              </a:ext>
            </a:extLst>
          </p:cNvPr>
          <p:cNvSpPr txBox="1">
            <a:spLocks/>
          </p:cNvSpPr>
          <p:nvPr/>
        </p:nvSpPr>
        <p:spPr>
          <a:xfrm>
            <a:off x="804961" y="2367886"/>
            <a:ext cx="4139719" cy="421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latin typeface="Press Start 2P" panose="00000500000000000000" pitchFamily="2" charset="0"/>
                <a:ea typeface="+mn-lt"/>
                <a:cs typeface="+mn-lt"/>
              </a:rPr>
              <a:t>Threejs.org</a:t>
            </a:r>
            <a:endParaRPr lang="en-US">
              <a:latin typeface="Press Start 2P" panose="00000500000000000000" pitchFamily="2" charset="0"/>
            </a:endParaRPr>
          </a:p>
        </p:txBody>
      </p:sp>
      <p:sp>
        <p:nvSpPr>
          <p:cNvPr id="7" name="Subtitle 4">
            <a:extLst>
              <a:ext uri="{FF2B5EF4-FFF2-40B4-BE49-F238E27FC236}">
                <a16:creationId xmlns:a16="http://schemas.microsoft.com/office/drawing/2014/main" id="{9C3D2C4A-8D41-34D4-4970-86B9C9D2CB20}"/>
              </a:ext>
            </a:extLst>
          </p:cNvPr>
          <p:cNvSpPr txBox="1">
            <a:spLocks/>
          </p:cNvSpPr>
          <p:nvPr/>
        </p:nvSpPr>
        <p:spPr>
          <a:xfrm>
            <a:off x="804960" y="3221326"/>
            <a:ext cx="4139719" cy="421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latin typeface="Press Start 2P" panose="00000500000000000000" pitchFamily="2" charset="0"/>
                <a:ea typeface="+mn-lt"/>
                <a:cs typeface="+mn-lt"/>
              </a:rPr>
              <a:t>PolyHaven.com</a:t>
            </a:r>
            <a:endParaRPr lang="en-US">
              <a:latin typeface="Press Start 2P" panose="00000500000000000000" pitchFamily="2" charset="0"/>
            </a:endParaRPr>
          </a:p>
        </p:txBody>
      </p:sp>
      <p:sp>
        <p:nvSpPr>
          <p:cNvPr id="9" name="Subtitle 4">
            <a:extLst>
              <a:ext uri="{FF2B5EF4-FFF2-40B4-BE49-F238E27FC236}">
                <a16:creationId xmlns:a16="http://schemas.microsoft.com/office/drawing/2014/main" id="{57F81571-56CD-687C-6E8E-B6D3CFC4F698}"/>
              </a:ext>
            </a:extLst>
          </p:cNvPr>
          <p:cNvSpPr txBox="1">
            <a:spLocks/>
          </p:cNvSpPr>
          <p:nvPr/>
        </p:nvSpPr>
        <p:spPr>
          <a:xfrm>
            <a:off x="804960" y="4074766"/>
            <a:ext cx="4139719" cy="42103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>
                <a:latin typeface="Press Start 2P" panose="00000500000000000000" pitchFamily="2" charset="0"/>
                <a:ea typeface="+mn-lt"/>
                <a:cs typeface="+mn-lt"/>
              </a:rPr>
              <a:t>Varias </a:t>
            </a:r>
            <a:r>
              <a:rPr lang="pt-PT" err="1">
                <a:latin typeface="Press Start 2P" panose="00000500000000000000" pitchFamily="2" charset="0"/>
                <a:ea typeface="+mn-lt"/>
                <a:cs typeface="+mn-lt"/>
              </a:rPr>
              <a:t>LLM's</a:t>
            </a:r>
            <a:endParaRPr lang="en-US" err="1">
              <a:latin typeface="Press Start 2P" panose="00000500000000000000" pitchFamily="2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32FA0E-25DF-583E-4F7D-AA8ABEFF6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952" y="2101215"/>
            <a:ext cx="2944495" cy="26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647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ChronicleVTI</vt:lpstr>
      <vt:lpstr>Space Invaders</vt:lpstr>
      <vt:lpstr>PowerPoint Presentation</vt:lpstr>
      <vt:lpstr>Modelos e grafo da cena</vt:lpstr>
      <vt:lpstr>Animações</vt:lpstr>
      <vt:lpstr>Luzes</vt:lpstr>
      <vt:lpstr>Interação do jogador</vt:lpstr>
      <vt:lpstr>Desenvolvimento</vt:lpstr>
      <vt:lpstr>Conclusão</vt:lpstr>
      <vt:lpstr>Referências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2025-06-04T22:51:03Z</dcterms:created>
  <dcterms:modified xsi:type="dcterms:W3CDTF">2025-06-24T01:13:31Z</dcterms:modified>
</cp:coreProperties>
</file>